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84" autoAdjust="0"/>
    <p:restoredTop sz="94767" autoAdjust="0"/>
  </p:normalViewPr>
  <p:slideViewPr>
    <p:cSldViewPr>
      <p:cViewPr varScale="1">
        <p:scale>
          <a:sx n="41" d="100"/>
          <a:sy n="41" d="100"/>
        </p:scale>
        <p:origin x="-6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34ABA-D137-4195-A3B5-CD89FE27465F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613BC-C2CD-403A-8362-56D5E185945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2E23DE-F85F-4AE1-8AFC-E3C8D4504070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84A6-99B0-44A8-8286-C172F0068041}" type="datetimeFigureOut">
              <a:rPr lang="fr-FR" smtClean="0"/>
              <a:t>08/05/2014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42E05-EEC0-40EE-9694-D574AED214C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 rot="10800000" flipV="1">
            <a:off x="500034" y="2571744"/>
            <a:ext cx="8093314" cy="1407624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5400" b="1" dirty="0">
                <a:solidFill>
                  <a:srgbClr val="C00000"/>
                </a:solidFill>
              </a:rPr>
              <a:t>المجسمات الفضائية</a:t>
            </a:r>
            <a:endParaRPr lang="fr-FR" sz="5400" b="1" dirty="0">
              <a:solidFill>
                <a:srgbClr val="C00000"/>
              </a:solidFill>
            </a:endParaRPr>
          </a:p>
        </p:txBody>
      </p:sp>
      <p:pic>
        <p:nvPicPr>
          <p:cNvPr id="26" name="Espace réservé du contenu 25" descr="ayoubi ecrit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72198" y="6572272"/>
            <a:ext cx="3071802" cy="2857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  <p:grpSp>
        <p:nvGrpSpPr>
          <p:cNvPr id="16" name="Groupe 11"/>
          <p:cNvGrpSpPr>
            <a:grpSpLocks/>
          </p:cNvGrpSpPr>
          <p:nvPr/>
        </p:nvGrpSpPr>
        <p:grpSpPr bwMode="auto">
          <a:xfrm>
            <a:off x="5643570" y="142852"/>
            <a:ext cx="3438518" cy="1046662"/>
            <a:chOff x="6934200" y="132961"/>
            <a:chExt cx="2147654" cy="1046945"/>
          </a:xfrm>
        </p:grpSpPr>
        <p:sp>
          <p:nvSpPr>
            <p:cNvPr id="1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1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1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6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1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1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100" b="1">
                  <a:latin typeface="+mj-lt"/>
                  <a:ea typeface="+mj-ea"/>
                  <a:cs typeface="+mj-cs"/>
                </a:rPr>
                <a:t>   </a:t>
              </a:r>
              <a:endParaRPr lang="fr-FR" sz="11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9" name="ZoneTexte 13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69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b="1">
                <a:latin typeface="Constantia" pitchFamily="18" charset="0"/>
              </a:endParaRPr>
            </a:p>
          </p:txBody>
        </p:sp>
        <p:sp>
          <p:nvSpPr>
            <p:cNvPr id="2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1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1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1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1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1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100" b="1">
                  <a:latin typeface="+mj-lt"/>
                  <a:ea typeface="+mj-ea"/>
                  <a:cs typeface="+mj-cs"/>
                </a:rPr>
                <a:t> </a:t>
              </a:r>
              <a:endParaRPr lang="fr-FR" sz="11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1" name="ZoneTexte 15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646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b="1" dirty="0">
                <a:latin typeface="Constantia" pitchFamily="18" charset="0"/>
              </a:endParaRPr>
            </a:p>
          </p:txBody>
        </p:sp>
      </p:grpSp>
      <p:sp>
        <p:nvSpPr>
          <p:cNvPr id="22" name="Titre 1"/>
          <p:cNvSpPr txBox="1">
            <a:spLocks/>
          </p:cNvSpPr>
          <p:nvPr/>
        </p:nvSpPr>
        <p:spPr>
          <a:xfrm rot="10800000" flipV="1">
            <a:off x="428596" y="857232"/>
            <a:ext cx="5092918" cy="1407624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MA" sz="3600" b="1" dirty="0" smtClean="0">
                <a:solidFill>
                  <a:srgbClr val="FFC000"/>
                </a:solidFill>
              </a:rPr>
              <a:t>مجموعة مدارس </a:t>
            </a:r>
            <a:r>
              <a:rPr lang="ar-MA" sz="3600" b="1" dirty="0" err="1" smtClean="0">
                <a:solidFill>
                  <a:srgbClr val="FFC000"/>
                </a:solidFill>
              </a:rPr>
              <a:t>الحرارثة</a:t>
            </a:r>
            <a:endParaRPr lang="fr-FR" sz="3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1285861"/>
            <a:ext cx="6500858" cy="785818"/>
          </a:xfrm>
        </p:spPr>
        <p:txBody>
          <a:bodyPr/>
          <a:lstStyle/>
          <a:p>
            <a:r>
              <a:rPr lang="ar-MA" b="1" dirty="0" smtClean="0">
                <a:solidFill>
                  <a:srgbClr val="0070C0"/>
                </a:solidFill>
              </a:rPr>
              <a:t>الاسطوانة </a:t>
            </a:r>
            <a:r>
              <a:rPr lang="ar-MA" b="1" dirty="0">
                <a:solidFill>
                  <a:srgbClr val="0070C0"/>
                </a:solidFill>
              </a:rPr>
              <a:t>القائمة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286380" y="4643446"/>
            <a:ext cx="3214710" cy="1752600"/>
          </a:xfrm>
        </p:spPr>
        <p:txBody>
          <a:bodyPr/>
          <a:lstStyle/>
          <a:p>
            <a:endParaRPr lang="fr-FR" dirty="0"/>
          </a:p>
        </p:txBody>
      </p:sp>
      <p:grpSp>
        <p:nvGrpSpPr>
          <p:cNvPr id="4" name="Groupe 3"/>
          <p:cNvGrpSpPr>
            <a:grpSpLocks/>
          </p:cNvGrpSpPr>
          <p:nvPr/>
        </p:nvGrpSpPr>
        <p:grpSpPr bwMode="auto">
          <a:xfrm>
            <a:off x="6429388" y="142852"/>
            <a:ext cx="2652700" cy="923551"/>
            <a:chOff x="6934200" y="132961"/>
            <a:chExt cx="2147654" cy="923800"/>
          </a:xfrm>
        </p:grpSpPr>
        <p:sp>
          <p:nvSpPr>
            <p:cNvPr id="5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" name="ZoneTexte 5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sz="1400" b="1">
                <a:latin typeface="Constantia" pitchFamily="18" charset="0"/>
              </a:endParaRPr>
            </a:p>
          </p:txBody>
        </p:sp>
        <p:sp>
          <p:nvSpPr>
            <p:cNvPr id="7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" name="ZoneTexte 7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523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sz="1400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sz="1400" b="1" dirty="0">
                <a:latin typeface="Constantia" pitchFamily="18" charset="0"/>
              </a:endParaRPr>
            </a:p>
          </p:txBody>
        </p:sp>
      </p:grpSp>
      <p:sp>
        <p:nvSpPr>
          <p:cNvPr id="9" name="Titre 1"/>
          <p:cNvSpPr txBox="1">
            <a:spLocks/>
          </p:cNvSpPr>
          <p:nvPr/>
        </p:nvSpPr>
        <p:spPr>
          <a:xfrm>
            <a:off x="0" y="1"/>
            <a:ext cx="6643734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الموشور</a:t>
            </a:r>
            <a:r>
              <a:rPr kumimoji="0" lang="ar-M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القائم والاسطوانة القائمة : المساحة الجانبية والكلية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Organigramme : Disque magnétique 9"/>
          <p:cNvSpPr/>
          <p:nvPr/>
        </p:nvSpPr>
        <p:spPr>
          <a:xfrm rot="1267410">
            <a:off x="6706593" y="1910405"/>
            <a:ext cx="1500198" cy="2214578"/>
          </a:xfrm>
          <a:prstGeom prst="flowChartMagneticDisk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 rot="6757778">
            <a:off x="2173464" y="3120747"/>
            <a:ext cx="1197718" cy="30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 rot="1407862">
            <a:off x="6451699" y="3189360"/>
            <a:ext cx="1499375" cy="92109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 rot="1407862">
            <a:off x="3322118" y="3256528"/>
            <a:ext cx="1499375" cy="120986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 rot="1407862">
            <a:off x="893482" y="4899602"/>
            <a:ext cx="1499375" cy="120986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32" y="744529"/>
            <a:ext cx="6643734" cy="1470025"/>
          </a:xfrm>
        </p:spPr>
        <p:txBody>
          <a:bodyPr/>
          <a:lstStyle/>
          <a:p>
            <a:r>
              <a:rPr lang="ar-MA" dirty="0" err="1" smtClean="0">
                <a:solidFill>
                  <a:srgbClr val="0070C0"/>
                </a:solidFill>
              </a:rPr>
              <a:t>الموشور</a:t>
            </a:r>
            <a:r>
              <a:rPr lang="ar-MA" dirty="0" smtClean="0">
                <a:solidFill>
                  <a:srgbClr val="0070C0"/>
                </a:solidFill>
              </a:rPr>
              <a:t> القائم والاسطوانة القائمة : المساحة الجانبية والكلية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32" y="2285992"/>
            <a:ext cx="8848724" cy="3643338"/>
          </a:xfrm>
        </p:spPr>
        <p:txBody>
          <a:bodyPr>
            <a:normAutofit/>
          </a:bodyPr>
          <a:lstStyle/>
          <a:p>
            <a:r>
              <a:rPr lang="ar-MA" sz="4800" b="1" dirty="0" err="1" smtClean="0">
                <a:solidFill>
                  <a:srgbClr val="C00000"/>
                </a:solidFill>
              </a:rPr>
              <a:t>اهداف</a:t>
            </a:r>
            <a:r>
              <a:rPr lang="ar-MA" sz="4800" b="1" dirty="0" smtClean="0">
                <a:solidFill>
                  <a:srgbClr val="C00000"/>
                </a:solidFill>
              </a:rPr>
              <a:t> الدرس </a:t>
            </a:r>
          </a:p>
          <a:p>
            <a:r>
              <a:rPr lang="ar-MA" b="1" dirty="0" smtClean="0">
                <a:solidFill>
                  <a:schemeClr val="accent6">
                    <a:lumMod val="50000"/>
                  </a:schemeClr>
                </a:solidFill>
              </a:rPr>
              <a:t>تعرف ووصف </a:t>
            </a:r>
            <a:r>
              <a:rPr lang="ar-MA" b="1" dirty="0" err="1" smtClean="0">
                <a:solidFill>
                  <a:schemeClr val="accent6">
                    <a:lumMod val="50000"/>
                  </a:schemeClr>
                </a:solidFill>
              </a:rPr>
              <a:t>الموشور</a:t>
            </a:r>
            <a:r>
              <a:rPr lang="ar-MA" b="1" dirty="0" smtClean="0">
                <a:solidFill>
                  <a:schemeClr val="accent6">
                    <a:lumMod val="50000"/>
                  </a:schemeClr>
                </a:solidFill>
              </a:rPr>
              <a:t> القائم والاسطوانة القائمة</a:t>
            </a:r>
          </a:p>
          <a:p>
            <a:r>
              <a:rPr lang="ar-MA" b="1" dirty="0" smtClean="0">
                <a:solidFill>
                  <a:srgbClr val="00B050"/>
                </a:solidFill>
              </a:rPr>
              <a:t>إنشاء نماذج </a:t>
            </a:r>
            <a:r>
              <a:rPr lang="ar-MA" b="1" dirty="0" err="1" smtClean="0">
                <a:solidFill>
                  <a:srgbClr val="00B050"/>
                </a:solidFill>
              </a:rPr>
              <a:t>للموشور</a:t>
            </a:r>
            <a:r>
              <a:rPr lang="ar-MA" b="1" dirty="0" smtClean="0">
                <a:solidFill>
                  <a:srgbClr val="00B050"/>
                </a:solidFill>
              </a:rPr>
              <a:t> القائم والاسطوانة القائمة من خلال نشريهما</a:t>
            </a:r>
          </a:p>
          <a:p>
            <a:r>
              <a:rPr lang="ar-MA" b="1" dirty="0" smtClean="0">
                <a:solidFill>
                  <a:schemeClr val="accent4">
                    <a:lumMod val="75000"/>
                  </a:schemeClr>
                </a:solidFill>
              </a:rPr>
              <a:t>حساب المساحة الجانبية والكلية </a:t>
            </a:r>
            <a:r>
              <a:rPr lang="ar-MA" b="1" dirty="0" err="1" smtClean="0">
                <a:solidFill>
                  <a:schemeClr val="accent4">
                    <a:lumMod val="75000"/>
                  </a:schemeClr>
                </a:solidFill>
              </a:rPr>
              <a:t>للموشور</a:t>
            </a:r>
            <a:r>
              <a:rPr lang="ar-MA" b="1" dirty="0" smtClean="0">
                <a:solidFill>
                  <a:schemeClr val="accent4">
                    <a:lumMod val="75000"/>
                  </a:schemeClr>
                </a:solidFill>
              </a:rPr>
              <a:t> القائم والاسطوانة القائمة</a:t>
            </a:r>
            <a:endParaRPr lang="fr-FR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4" name="Groupe 11"/>
          <p:cNvGrpSpPr>
            <a:grpSpLocks/>
          </p:cNvGrpSpPr>
          <p:nvPr/>
        </p:nvGrpSpPr>
        <p:grpSpPr bwMode="auto">
          <a:xfrm>
            <a:off x="6429388" y="142852"/>
            <a:ext cx="2652700" cy="923551"/>
            <a:chOff x="6934200" y="132961"/>
            <a:chExt cx="2147654" cy="923800"/>
          </a:xfrm>
        </p:grpSpPr>
        <p:sp>
          <p:nvSpPr>
            <p:cNvPr id="5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" name="ZoneTexte 13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sz="1400" b="1">
                <a:latin typeface="Constantia" pitchFamily="18" charset="0"/>
              </a:endParaRPr>
            </a:p>
          </p:txBody>
        </p:sp>
        <p:sp>
          <p:nvSpPr>
            <p:cNvPr id="7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" name="ZoneTexte 15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523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sz="1400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sz="1400" b="1" dirty="0">
                <a:latin typeface="Constantia" pitchFamily="18" charset="0"/>
              </a:endParaRPr>
            </a:p>
          </p:txBody>
        </p:sp>
      </p:grpSp>
      <p:pic>
        <p:nvPicPr>
          <p:cNvPr id="9" name="Espace réservé du contenu 25" descr="ayoubi ecri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6572272"/>
            <a:ext cx="3071802" cy="2857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1"/>
          <p:cNvGrpSpPr>
            <a:grpSpLocks/>
          </p:cNvGrpSpPr>
          <p:nvPr/>
        </p:nvGrpSpPr>
        <p:grpSpPr bwMode="auto">
          <a:xfrm>
            <a:off x="6429388" y="142852"/>
            <a:ext cx="2652700" cy="923551"/>
            <a:chOff x="6934200" y="132961"/>
            <a:chExt cx="2147654" cy="923800"/>
          </a:xfrm>
        </p:grpSpPr>
        <p:sp>
          <p:nvSpPr>
            <p:cNvPr id="8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205" name="ZoneTexte 13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sz="1400" b="1">
                <a:latin typeface="Constantia" pitchFamily="18" charset="0"/>
              </a:endParaRPr>
            </a:p>
          </p:txBody>
        </p:sp>
        <p:sp>
          <p:nvSpPr>
            <p:cNvPr id="10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207" name="ZoneTexte 15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523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sz="1400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sz="1400" b="1" dirty="0">
                <a:latin typeface="Constantia" pitchFamily="18" charset="0"/>
              </a:endParaRPr>
            </a:p>
          </p:txBody>
        </p:sp>
      </p:grp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9CD91-C719-4292-AA6B-F06BA398103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3352800" y="1223963"/>
            <a:ext cx="3425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ar-SA" sz="2800" b="1">
                <a:solidFill>
                  <a:srgbClr val="002060"/>
                </a:solidFill>
              </a:rPr>
              <a:t>بعض أنواع الموشور القائم</a:t>
            </a:r>
            <a:endParaRPr lang="fr-FR" sz="2800" b="1">
              <a:solidFill>
                <a:srgbClr val="002060"/>
              </a:solidFill>
            </a:endParaRPr>
          </a:p>
        </p:txBody>
      </p:sp>
      <p:pic>
        <p:nvPicPr>
          <p:cNvPr id="9222" name="Picture 1" descr="C:\Documents and Settings\prof\Bureau\Nouveau dossier (3)\Cube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36638" y="1893888"/>
            <a:ext cx="2500312" cy="1928812"/>
          </a:xfrm>
        </p:spPr>
      </p:pic>
      <p:pic>
        <p:nvPicPr>
          <p:cNvPr id="9223" name="Picture 2" descr="C:\Documents and Settings\prof\Bureau\Nouveau dossier (3)\Pave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90925" y="1892300"/>
            <a:ext cx="292893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3" descr="C:\Documents and Settings\prof\Bureau\Nouveau dossier (3)\Prisme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18288" y="1887538"/>
            <a:ext cx="2643187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e 14"/>
          <p:cNvGrpSpPr>
            <a:grpSpLocks/>
          </p:cNvGrpSpPr>
          <p:nvPr/>
        </p:nvGrpSpPr>
        <p:grpSpPr bwMode="auto">
          <a:xfrm>
            <a:off x="3200400" y="3668713"/>
            <a:ext cx="3571875" cy="3113087"/>
            <a:chOff x="3200400" y="3505200"/>
            <a:chExt cx="3571875" cy="3112532"/>
          </a:xfrm>
        </p:grpSpPr>
        <p:pic>
          <p:nvPicPr>
            <p:cNvPr id="8202" name="Espace réservé du contenu 4" descr="prisme.gif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00400" y="3505200"/>
              <a:ext cx="3571875" cy="3000375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</p:spPr>
        </p:pic>
        <p:sp>
          <p:nvSpPr>
            <p:cNvPr id="8203" name="ZoneTexte 13"/>
            <p:cNvSpPr txBox="1">
              <a:spLocks noChangeArrowheads="1"/>
            </p:cNvSpPr>
            <p:nvPr/>
          </p:nvSpPr>
          <p:spPr bwMode="auto">
            <a:xfrm>
              <a:off x="4419600" y="6248400"/>
              <a:ext cx="762000" cy="36933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ar-SA"/>
            </a:p>
          </p:txBody>
        </p:sp>
      </p:grpSp>
      <p:sp>
        <p:nvSpPr>
          <p:cNvPr id="16" name="Titre 1"/>
          <p:cNvSpPr txBox="1">
            <a:spLocks/>
          </p:cNvSpPr>
          <p:nvPr/>
        </p:nvSpPr>
        <p:spPr>
          <a:xfrm>
            <a:off x="0" y="1"/>
            <a:ext cx="6643734" cy="10001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الموشور القائم والاسطوانة القائمة : المساحة الجانبية والكلية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7" name="Espace réservé du contenu 25" descr="ayoubi ecrit.png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6072198" y="6572272"/>
            <a:ext cx="3071802" cy="2857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BAC178-DFA8-4893-9CFE-AD8A6E4D2D3B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pic>
        <p:nvPicPr>
          <p:cNvPr id="10245" name="Picture 1" descr="C:\Documents and Settings\prof\Bureau\Nouveau dossier (3)\Cube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92275" y="2133600"/>
            <a:ext cx="6308725" cy="4319588"/>
          </a:xfrm>
        </p:spPr>
      </p:pic>
      <p:sp>
        <p:nvSpPr>
          <p:cNvPr id="9221" name="ZoneTexte 11"/>
          <p:cNvSpPr txBox="1">
            <a:spLocks noChangeArrowheads="1"/>
          </p:cNvSpPr>
          <p:nvPr/>
        </p:nvSpPr>
        <p:spPr bwMode="auto">
          <a:xfrm>
            <a:off x="3506788" y="1447800"/>
            <a:ext cx="281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2800" b="1">
                <a:solidFill>
                  <a:srgbClr val="002060"/>
                </a:solidFill>
              </a:rPr>
              <a:t>متوازي المستطيلات</a:t>
            </a:r>
            <a:endParaRPr lang="fr-FR" sz="2800" b="1">
              <a:solidFill>
                <a:srgbClr val="002060"/>
              </a:solidFill>
            </a:endParaRPr>
          </a:p>
        </p:txBody>
      </p:sp>
      <p:grpSp>
        <p:nvGrpSpPr>
          <p:cNvPr id="12" name="Groupe 11"/>
          <p:cNvGrpSpPr>
            <a:grpSpLocks/>
          </p:cNvGrpSpPr>
          <p:nvPr/>
        </p:nvGrpSpPr>
        <p:grpSpPr bwMode="auto">
          <a:xfrm>
            <a:off x="6429388" y="142852"/>
            <a:ext cx="2652700" cy="923551"/>
            <a:chOff x="6934200" y="132961"/>
            <a:chExt cx="2147654" cy="923800"/>
          </a:xfrm>
        </p:grpSpPr>
        <p:sp>
          <p:nvSpPr>
            <p:cNvPr id="1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4" name="ZoneTexte 13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sz="1400" b="1">
                <a:latin typeface="Constantia" pitchFamily="18" charset="0"/>
              </a:endParaRPr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6" name="ZoneTexte 15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523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sz="1400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sz="1400" b="1" dirty="0">
                <a:latin typeface="Constantia" pitchFamily="18" charset="0"/>
              </a:endParaRPr>
            </a:p>
          </p:txBody>
        </p:sp>
      </p:grpSp>
      <p:sp>
        <p:nvSpPr>
          <p:cNvPr id="17" name="Titre 1"/>
          <p:cNvSpPr txBox="1">
            <a:spLocks/>
          </p:cNvSpPr>
          <p:nvPr/>
        </p:nvSpPr>
        <p:spPr>
          <a:xfrm>
            <a:off x="0" y="1"/>
            <a:ext cx="6643734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الموشور القائم والاسطوانة القائمة : المساحة الجانبية والكلية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8" name="Espace réservé du contenu 25" descr="ayoubi ecrit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72198" y="6572272"/>
            <a:ext cx="3071802" cy="2857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ZoneTexte 8"/>
          <p:cNvSpPr txBox="1">
            <a:spLocks noChangeArrowheads="1"/>
          </p:cNvSpPr>
          <p:nvPr/>
        </p:nvSpPr>
        <p:spPr bwMode="auto">
          <a:xfrm>
            <a:off x="3048000" y="1458913"/>
            <a:ext cx="3810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2800"/>
              <a:t>ما شكل قاعدة هذا الموشور ؟</a:t>
            </a:r>
            <a:endParaRPr lang="fr-FR" sz="2800"/>
          </a:p>
        </p:txBody>
      </p:sp>
      <p:pic>
        <p:nvPicPr>
          <p:cNvPr id="11270" name="Picture 3" descr="C:\Documents and Settings\prof\Bureau\Nouveau dossier (3)\Prisme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44" y="2557466"/>
            <a:ext cx="4616725" cy="3300426"/>
          </a:xfrm>
        </p:spPr>
      </p:pic>
      <p:grpSp>
        <p:nvGrpSpPr>
          <p:cNvPr id="12" name="Groupe 11"/>
          <p:cNvGrpSpPr>
            <a:grpSpLocks/>
          </p:cNvGrpSpPr>
          <p:nvPr/>
        </p:nvGrpSpPr>
        <p:grpSpPr bwMode="auto">
          <a:xfrm>
            <a:off x="6429388" y="142852"/>
            <a:ext cx="2652700" cy="923551"/>
            <a:chOff x="6934200" y="132961"/>
            <a:chExt cx="2147654" cy="923800"/>
          </a:xfrm>
        </p:grpSpPr>
        <p:sp>
          <p:nvSpPr>
            <p:cNvPr id="1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4" name="ZoneTexte 13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sz="1400" b="1">
                <a:latin typeface="Constantia" pitchFamily="18" charset="0"/>
              </a:endParaRPr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6" name="ZoneTexte 15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523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sz="1400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sz="1400" b="1" dirty="0">
                <a:latin typeface="Constantia" pitchFamily="18" charset="0"/>
              </a:endParaRPr>
            </a:p>
          </p:txBody>
        </p:sp>
      </p:grpSp>
      <p:sp>
        <p:nvSpPr>
          <p:cNvPr id="17" name="Titre 1"/>
          <p:cNvSpPr txBox="1">
            <a:spLocks/>
          </p:cNvSpPr>
          <p:nvPr/>
        </p:nvSpPr>
        <p:spPr>
          <a:xfrm>
            <a:off x="0" y="1"/>
            <a:ext cx="6643734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الموشور القائم والاسطوانة القائمة : المساحة الجانبية والكلية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8" name="Picture 3" descr="C:\Documents and Settings\prof\Bureau\Nouveau dossier (3)\Tetraedre.gif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029200" y="2014539"/>
            <a:ext cx="3186138" cy="3700478"/>
          </a:xfrm>
          <a:solidFill>
            <a:schemeClr val="bg1"/>
          </a:solidFill>
        </p:spPr>
      </p:pic>
      <p:pic>
        <p:nvPicPr>
          <p:cNvPr id="19" name="Espace réservé du contenu 25" descr="ayoubi ecri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8" y="6572272"/>
            <a:ext cx="3071802" cy="2857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2" descr="C:\Documents and Settings\prof\Bureau\HASSAN\aire15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1490663"/>
            <a:ext cx="7772400" cy="2506662"/>
          </a:xfrm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205413" y="4356100"/>
            <a:ext cx="27670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>
              <a:buClr>
                <a:srgbClr val="7030A0"/>
              </a:buClr>
            </a:pPr>
            <a:r>
              <a:rPr lang="ar-SA" sz="2400"/>
              <a:t>1- ماذا تمثل هذه الأشكال؟</a:t>
            </a:r>
            <a:endParaRPr lang="fr-FR" sz="2400">
              <a:hlinkClick r:id="" action="ppaction://noaction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074988" y="4848225"/>
            <a:ext cx="4905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>
              <a:buClr>
                <a:srgbClr val="7030A0"/>
              </a:buClr>
            </a:pPr>
            <a:r>
              <a:rPr lang="ar-SA" sz="2400"/>
              <a:t>2- لماذا رسمت بعض الأحرف بخطوط متقطعة؟</a:t>
            </a:r>
            <a:endParaRPr lang="fr-FR" sz="2400">
              <a:hlinkClick r:id="" action="ppaction://noactio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852988" y="5834063"/>
            <a:ext cx="3119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>
              <a:buClr>
                <a:srgbClr val="7030A0"/>
              </a:buClr>
            </a:pPr>
            <a:r>
              <a:rPr lang="ar-SA" sz="2400"/>
              <a:t>4- ماهو شكل قاعدة كل شكل؟</a:t>
            </a:r>
            <a:endParaRPr lang="fr-FR" sz="2400">
              <a:hlinkClick r:id="" action="ppaction://noaction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002213" y="5340350"/>
            <a:ext cx="2976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rtl="1">
              <a:buClr>
                <a:srgbClr val="7030A0"/>
              </a:buClr>
            </a:pPr>
            <a:r>
              <a:rPr lang="ar-SA" sz="2400"/>
              <a:t>3- كم عدد رؤوس كل شكل؟</a:t>
            </a:r>
            <a:endParaRPr lang="fr-FR" sz="2400">
              <a:hlinkClick r:id="" action="ppaction://noaction"/>
            </a:endParaRPr>
          </a:p>
        </p:txBody>
      </p:sp>
      <p:grpSp>
        <p:nvGrpSpPr>
          <p:cNvPr id="16" name="Groupe 15"/>
          <p:cNvGrpSpPr>
            <a:grpSpLocks/>
          </p:cNvGrpSpPr>
          <p:nvPr/>
        </p:nvGrpSpPr>
        <p:grpSpPr bwMode="auto">
          <a:xfrm>
            <a:off x="6429388" y="142852"/>
            <a:ext cx="2652700" cy="923551"/>
            <a:chOff x="6934200" y="132961"/>
            <a:chExt cx="2147654" cy="923800"/>
          </a:xfrm>
        </p:grpSpPr>
        <p:sp>
          <p:nvSpPr>
            <p:cNvPr id="17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8" name="ZoneTexte 17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sz="1400" b="1">
                <a:latin typeface="Constantia" pitchFamily="18" charset="0"/>
              </a:endParaRPr>
            </a:p>
          </p:txBody>
        </p:sp>
        <p:sp>
          <p:nvSpPr>
            <p:cNvPr id="19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0" name="ZoneTexte 19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523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sz="1400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sz="1400" b="1" dirty="0">
                <a:latin typeface="Constantia" pitchFamily="18" charset="0"/>
              </a:endParaRPr>
            </a:p>
          </p:txBody>
        </p:sp>
      </p:grpSp>
      <p:sp>
        <p:nvSpPr>
          <p:cNvPr id="21" name="Titre 1"/>
          <p:cNvSpPr txBox="1">
            <a:spLocks/>
          </p:cNvSpPr>
          <p:nvPr/>
        </p:nvSpPr>
        <p:spPr>
          <a:xfrm>
            <a:off x="0" y="1"/>
            <a:ext cx="6643734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الموشور القائم والاسطوانة القائمة : المساحة الجانبية والكلية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2" name="Espace réservé du contenu 25" descr="ayoubi ecrit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72198" y="6572272"/>
            <a:ext cx="3071802" cy="2857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ZoneTexte 11"/>
          <p:cNvSpPr txBox="1">
            <a:spLocks noChangeArrowheads="1"/>
          </p:cNvSpPr>
          <p:nvPr/>
        </p:nvSpPr>
        <p:spPr bwMode="auto">
          <a:xfrm>
            <a:off x="1447800" y="4572000"/>
            <a:ext cx="662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SA" sz="2800"/>
              <a:t>1- تمثل هذه المجسمات مختلف أشكال موشور القائم</a:t>
            </a:r>
            <a:endParaRPr lang="fr-FR" sz="2800"/>
          </a:p>
        </p:txBody>
      </p:sp>
      <p:pic>
        <p:nvPicPr>
          <p:cNvPr id="13317" name="Picture 2" descr="C:\Documents and Settings\prof\Bureau\HASSAN\aire15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1490663"/>
            <a:ext cx="7772400" cy="2506662"/>
          </a:xfrm>
        </p:spPr>
      </p:pic>
      <p:grpSp>
        <p:nvGrpSpPr>
          <p:cNvPr id="12" name="Groupe 11"/>
          <p:cNvGrpSpPr>
            <a:grpSpLocks/>
          </p:cNvGrpSpPr>
          <p:nvPr/>
        </p:nvGrpSpPr>
        <p:grpSpPr bwMode="auto">
          <a:xfrm>
            <a:off x="6429388" y="142852"/>
            <a:ext cx="2652700" cy="923551"/>
            <a:chOff x="6934200" y="132961"/>
            <a:chExt cx="2147654" cy="923800"/>
          </a:xfrm>
        </p:grpSpPr>
        <p:sp>
          <p:nvSpPr>
            <p:cNvPr id="1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4" name="ZoneTexte 13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sz="1400" b="1">
                <a:latin typeface="Constantia" pitchFamily="18" charset="0"/>
              </a:endParaRPr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6" name="ZoneTexte 15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523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sz="1400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sz="1400" b="1" dirty="0">
                <a:latin typeface="Constantia" pitchFamily="18" charset="0"/>
              </a:endParaRPr>
            </a:p>
          </p:txBody>
        </p:sp>
      </p:grpSp>
      <p:sp>
        <p:nvSpPr>
          <p:cNvPr id="17" name="Titre 1"/>
          <p:cNvSpPr txBox="1">
            <a:spLocks/>
          </p:cNvSpPr>
          <p:nvPr/>
        </p:nvSpPr>
        <p:spPr>
          <a:xfrm>
            <a:off x="0" y="1"/>
            <a:ext cx="6643734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الموشور القائم والاسطوانة القائمة : المساحة الجانبية والكلية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8" name="Espace réservé du contenu 25" descr="ayoubi ecrit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72198" y="6572272"/>
            <a:ext cx="3071802" cy="2857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ZoneTexte 11"/>
          <p:cNvSpPr txBox="1">
            <a:spLocks noChangeArrowheads="1"/>
          </p:cNvSpPr>
          <p:nvPr/>
        </p:nvSpPr>
        <p:spPr bwMode="auto">
          <a:xfrm>
            <a:off x="1066800" y="4622800"/>
            <a:ext cx="708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SA" sz="2800"/>
              <a:t>2- الأحرف بالخطوط المتقطعة تمثل الأحرف الغير المرئية.</a:t>
            </a:r>
            <a:endParaRPr lang="fr-FR" sz="2800"/>
          </a:p>
        </p:txBody>
      </p:sp>
      <p:pic>
        <p:nvPicPr>
          <p:cNvPr id="14341" name="Picture 2" descr="C:\Documents and Settings\prof\Bureau\HASSAN\aire15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1490663"/>
            <a:ext cx="7772400" cy="2506662"/>
          </a:xfrm>
        </p:spPr>
      </p:pic>
      <p:grpSp>
        <p:nvGrpSpPr>
          <p:cNvPr id="12" name="Groupe 11"/>
          <p:cNvGrpSpPr>
            <a:grpSpLocks/>
          </p:cNvGrpSpPr>
          <p:nvPr/>
        </p:nvGrpSpPr>
        <p:grpSpPr bwMode="auto">
          <a:xfrm>
            <a:off x="6429388" y="142852"/>
            <a:ext cx="2652700" cy="923551"/>
            <a:chOff x="6934200" y="132961"/>
            <a:chExt cx="2147654" cy="923800"/>
          </a:xfrm>
        </p:grpSpPr>
        <p:sp>
          <p:nvSpPr>
            <p:cNvPr id="13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4" name="ZoneTexte 13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sz="1400" b="1">
                <a:latin typeface="Constantia" pitchFamily="18" charset="0"/>
              </a:endParaRPr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6" name="ZoneTexte 15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523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sz="1400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sz="1400" b="1" dirty="0">
                <a:latin typeface="Constantia" pitchFamily="18" charset="0"/>
              </a:endParaRPr>
            </a:p>
          </p:txBody>
        </p:sp>
      </p:grpSp>
      <p:sp>
        <p:nvSpPr>
          <p:cNvPr id="17" name="Titre 1"/>
          <p:cNvSpPr txBox="1">
            <a:spLocks/>
          </p:cNvSpPr>
          <p:nvPr/>
        </p:nvSpPr>
        <p:spPr>
          <a:xfrm>
            <a:off x="0" y="1"/>
            <a:ext cx="6643734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الموشور القائم والاسطوانة القائمة : المساحة الجانبية والكلية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8" name="Espace réservé du contenu 25" descr="ayoubi ecrit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72198" y="6572272"/>
            <a:ext cx="3071802" cy="2857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2" descr="C:\Documents and Settings\prof\Bureau\HASSAN\aire1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112963"/>
            <a:ext cx="8020050" cy="252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Connecteur droit avec flèche 11"/>
          <p:cNvCxnSpPr/>
          <p:nvPr/>
        </p:nvCxnSpPr>
        <p:spPr>
          <a:xfrm rot="5400000">
            <a:off x="926284" y="5126832"/>
            <a:ext cx="720725" cy="1588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9" name="ZoneTexte 15"/>
          <p:cNvSpPr txBox="1">
            <a:spLocks noChangeArrowheads="1"/>
          </p:cNvSpPr>
          <p:nvPr/>
        </p:nvSpPr>
        <p:spPr bwMode="auto">
          <a:xfrm>
            <a:off x="928662" y="5483225"/>
            <a:ext cx="714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600"/>
              <a:t>8</a:t>
            </a:r>
            <a:endParaRPr lang="fr-FR" sz="3600"/>
          </a:p>
        </p:txBody>
      </p:sp>
      <p:sp>
        <p:nvSpPr>
          <p:cNvPr id="18440" name="ZoneTexte 16"/>
          <p:cNvSpPr txBox="1">
            <a:spLocks noChangeArrowheads="1"/>
          </p:cNvSpPr>
          <p:nvPr/>
        </p:nvSpPr>
        <p:spPr bwMode="auto">
          <a:xfrm>
            <a:off x="2714612" y="5510213"/>
            <a:ext cx="9286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600"/>
              <a:t>8</a:t>
            </a:r>
            <a:endParaRPr lang="fr-FR" sz="3600"/>
          </a:p>
        </p:txBody>
      </p:sp>
      <p:sp>
        <p:nvSpPr>
          <p:cNvPr id="18441" name="ZoneTexte 17"/>
          <p:cNvSpPr txBox="1">
            <a:spLocks noChangeArrowheads="1"/>
          </p:cNvSpPr>
          <p:nvPr/>
        </p:nvSpPr>
        <p:spPr bwMode="auto">
          <a:xfrm>
            <a:off x="4714876" y="5510213"/>
            <a:ext cx="12144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600"/>
              <a:t>6</a:t>
            </a:r>
            <a:endParaRPr lang="fr-FR" sz="3600"/>
          </a:p>
        </p:txBody>
      </p:sp>
      <p:sp>
        <p:nvSpPr>
          <p:cNvPr id="18442" name="ZoneTexte 18"/>
          <p:cNvSpPr txBox="1">
            <a:spLocks noChangeArrowheads="1"/>
          </p:cNvSpPr>
          <p:nvPr/>
        </p:nvSpPr>
        <p:spPr bwMode="auto">
          <a:xfrm>
            <a:off x="6786578" y="5526088"/>
            <a:ext cx="1285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600"/>
              <a:t>10</a:t>
            </a:r>
            <a:endParaRPr lang="fr-FR" sz="3600"/>
          </a:p>
        </p:txBody>
      </p:sp>
      <p:cxnSp>
        <p:nvCxnSpPr>
          <p:cNvPr id="25" name="Connecteur droit avec flèche 24"/>
          <p:cNvCxnSpPr/>
          <p:nvPr/>
        </p:nvCxnSpPr>
        <p:spPr>
          <a:xfrm rot="5400000">
            <a:off x="7139801" y="5169694"/>
            <a:ext cx="720725" cy="1588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5400000">
            <a:off x="4926811" y="5169694"/>
            <a:ext cx="720725" cy="1587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rot="5400000">
            <a:off x="2783671" y="5153819"/>
            <a:ext cx="720725" cy="1587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4" name="ZoneTexte 17"/>
          <p:cNvSpPr txBox="1">
            <a:spLocks noChangeArrowheads="1"/>
          </p:cNvSpPr>
          <p:nvPr/>
        </p:nvSpPr>
        <p:spPr bwMode="auto">
          <a:xfrm>
            <a:off x="2971800" y="137160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SA" sz="2800"/>
              <a:t>عدد رؤوس المجسمات</a:t>
            </a:r>
          </a:p>
        </p:txBody>
      </p:sp>
      <p:grpSp>
        <p:nvGrpSpPr>
          <p:cNvPr id="19" name="Groupe 18"/>
          <p:cNvGrpSpPr>
            <a:grpSpLocks/>
          </p:cNvGrpSpPr>
          <p:nvPr/>
        </p:nvGrpSpPr>
        <p:grpSpPr bwMode="auto">
          <a:xfrm>
            <a:off x="6429388" y="142852"/>
            <a:ext cx="2652700" cy="923551"/>
            <a:chOff x="6934200" y="132961"/>
            <a:chExt cx="2147654" cy="923800"/>
          </a:xfrm>
        </p:grpSpPr>
        <p:sp>
          <p:nvSpPr>
            <p:cNvPr id="20" name="Titre 1"/>
            <p:cNvSpPr txBox="1">
              <a:spLocks/>
            </p:cNvSpPr>
            <p:nvPr/>
          </p:nvSpPr>
          <p:spPr>
            <a:xfrm>
              <a:off x="8077075" y="152016"/>
              <a:ext cx="968270" cy="247717"/>
            </a:xfrm>
            <a:prstGeom prst="rect">
              <a:avLst/>
            </a:prstGeom>
          </p:spPr>
          <p:txBody>
            <a:bodyPr anchor="ctr"/>
            <a:lstStyle/>
            <a:p>
              <a:pPr algn="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المادة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  </a:t>
              </a:r>
              <a:r>
                <a:rPr lang="en-US" sz="4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1" name="ZoneTexte 20"/>
            <p:cNvSpPr txBox="1">
              <a:spLocks noChangeArrowheads="1"/>
            </p:cNvSpPr>
            <p:nvPr/>
          </p:nvSpPr>
          <p:spPr bwMode="auto">
            <a:xfrm>
              <a:off x="7010400" y="132961"/>
              <a:ext cx="13716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SA" sz="1400" b="1">
                  <a:latin typeface="Constantia" pitchFamily="18" charset="0"/>
                  <a:cs typeface="Times New Roman" pitchFamily="18" charset="0"/>
                </a:rPr>
                <a:t>الرياضيات</a:t>
              </a:r>
              <a:endParaRPr lang="fr-FR" sz="1400" b="1">
                <a:latin typeface="Constantia" pitchFamily="18" charset="0"/>
              </a:endParaRPr>
            </a:p>
          </p:txBody>
        </p:sp>
        <p:sp>
          <p:nvSpPr>
            <p:cNvPr id="22" name="Titre 1"/>
            <p:cNvSpPr txBox="1">
              <a:spLocks/>
            </p:cNvSpPr>
            <p:nvPr/>
          </p:nvSpPr>
          <p:spPr>
            <a:xfrm>
              <a:off x="8229459" y="542646"/>
              <a:ext cx="852395" cy="247717"/>
            </a:xfrm>
            <a:prstGeom prst="rect">
              <a:avLst/>
            </a:prstGeom>
          </p:spPr>
          <p:txBody>
            <a:bodyPr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000" b="1">
                  <a:latin typeface="+mj-lt"/>
                  <a:ea typeface="+mj-ea"/>
                  <a:cs typeface="+mj-cs"/>
                </a:rPr>
                <a:t>المستوى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 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  </a:t>
              </a:r>
              <a:r>
                <a:rPr lang="ar-SA" sz="1000" b="1">
                  <a:latin typeface="+mj-lt"/>
                  <a:ea typeface="+mj-ea"/>
                  <a:cs typeface="+mj-cs"/>
                </a:rPr>
                <a:t>:</a:t>
              </a:r>
              <a:r>
                <a:rPr lang="en-US" sz="1000" b="1">
                  <a:latin typeface="+mj-lt"/>
                  <a:ea typeface="+mj-ea"/>
                  <a:cs typeface="+mj-cs"/>
                </a:rPr>
                <a:t> </a:t>
              </a:r>
              <a:endParaRPr lang="fr-FR" sz="1000" b="1">
                <a:latin typeface="+mj-lt"/>
                <a:ea typeface="+mj-ea"/>
                <a:cs typeface="+mj-cs"/>
              </a:endParaRPr>
            </a:p>
          </p:txBody>
        </p:sp>
        <p:sp>
          <p:nvSpPr>
            <p:cNvPr id="23" name="ZoneTexte 22"/>
            <p:cNvSpPr txBox="1">
              <a:spLocks noChangeArrowheads="1"/>
            </p:cNvSpPr>
            <p:nvPr/>
          </p:nvSpPr>
          <p:spPr bwMode="auto">
            <a:xfrm>
              <a:off x="6934200" y="533400"/>
              <a:ext cx="1447800" cy="523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MA" sz="1400" b="1" dirty="0" smtClean="0">
                  <a:latin typeface="Constantia" pitchFamily="18" charset="0"/>
                  <a:cs typeface="Times New Roman" pitchFamily="18" charset="0"/>
                </a:rPr>
                <a:t>الخامس والسادس ابتدائي</a:t>
              </a:r>
              <a:endParaRPr lang="fr-FR" sz="1400" b="1" dirty="0">
                <a:latin typeface="Constantia" pitchFamily="18" charset="0"/>
              </a:endParaRPr>
            </a:p>
          </p:txBody>
        </p:sp>
      </p:grpSp>
      <p:sp>
        <p:nvSpPr>
          <p:cNvPr id="24" name="Titre 1"/>
          <p:cNvSpPr txBox="1">
            <a:spLocks/>
          </p:cNvSpPr>
          <p:nvPr/>
        </p:nvSpPr>
        <p:spPr>
          <a:xfrm>
            <a:off x="0" y="1"/>
            <a:ext cx="6643734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الموشور القائم والاسطوانة القائمة : المساحة الجانبية والكلية</a:t>
            </a: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8" name="Espace réservé du contenu 25" descr="ayoubi ecrit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72198" y="6572272"/>
            <a:ext cx="3071802" cy="2857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 prst="artDeco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  <p:bldP spid="18440" grpId="0"/>
      <p:bldP spid="18441" grpId="0"/>
      <p:bldP spid="1844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251</Words>
  <Application>Microsoft Office PowerPoint</Application>
  <PresentationFormat>Affichage à l'écran (4:3)</PresentationFormat>
  <Paragraphs>73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الموشور القائم والاسطوانة القائمة : المساحة الجانبية والكلية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الاسطوانة القائمة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الموشور القائم والاسطوانة القائمة : المساحة الجانبية والكلية</dc:title>
  <dc:creator>hp</dc:creator>
  <cp:lastModifiedBy>hp</cp:lastModifiedBy>
  <cp:revision>11</cp:revision>
  <dcterms:created xsi:type="dcterms:W3CDTF">2014-05-08T08:45:22Z</dcterms:created>
  <dcterms:modified xsi:type="dcterms:W3CDTF">2014-05-08T11:17:31Z</dcterms:modified>
</cp:coreProperties>
</file>